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5143500" type="screen16x9"/>
  <p:notesSz cx="6858000" cy="9144000"/>
  <p:embeddedFontLst>
    <p:embeddedFont>
      <p:font typeface="Old Standard TT" panose="020B0604020202020204" charset="0"/>
      <p:regular r:id="rId30"/>
      <p:bold r:id="rId31"/>
      <p:italic r:id="rId3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44" d="100"/>
          <a:sy n="144" d="100"/>
        </p:scale>
        <p:origin x="65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Shape 11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Shape 12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Shape 13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Shape 13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Shape 14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Shape 14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Here we are introducing the idea of variables with subscripts</a:t>
            </a:r>
            <a:endParaRPr sz="1200">
              <a:solidFill>
                <a:schemeClr val="dk1"/>
              </a:solidFill>
            </a:endParaRPr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B = balance (how much money you have)</a:t>
            </a:r>
            <a:endParaRPr sz="1200">
              <a:solidFill>
                <a:schemeClr val="dk1"/>
              </a:solidFill>
            </a:endParaRPr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P = principle (money you start with)</a:t>
            </a:r>
            <a:endParaRPr sz="1200">
              <a:solidFill>
                <a:schemeClr val="dk1"/>
              </a:solidFill>
            </a:endParaRPr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Dn = deposit (the money you put in from your neighbor</a:t>
            </a:r>
            <a:endParaRPr sz="1200">
              <a:solidFill>
                <a:schemeClr val="dk1"/>
              </a:solidFill>
            </a:endParaRPr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De = deposit (the money you earn from your Etsy shop)</a:t>
            </a:r>
            <a:endParaRPr sz="1200">
              <a:solidFill>
                <a:schemeClr val="dk1"/>
              </a:solidFill>
            </a:endParaRPr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We = withdrawal (money taken out of your bank account for your Etsy business)</a:t>
            </a:r>
            <a:endParaRPr sz="1200">
              <a:solidFill>
                <a:schemeClr val="dk1"/>
              </a:solidFill>
            </a:endParaRPr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solidFill>
                  <a:schemeClr val="dk1"/>
                </a:solidFill>
              </a:rPr>
              <a:t>Wb = withdrawal (money taken out of your bank account to feed your Bruno Mars concert obsession)</a:t>
            </a:r>
            <a:endParaRPr sz="1200">
              <a:solidFill>
                <a:schemeClr val="dk1"/>
              </a:solidFill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Shape 15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Shape 16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hape 16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Shape 16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Shape 17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Shape 6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Shape 18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1" name="Shape 1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ape 18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8" name="Shape 18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Shape 19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" name="Shape 19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2" name="Shape 2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" name="Shape 21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Shape 215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6" name="Shape 21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Shape 220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1" name="Shape 2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Shape 225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6" name="Shape 22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Shape 6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Shape 7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Shape 8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Shape 9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Shape 10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dk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>
            <a:off x="0" y="100"/>
            <a:ext cx="9144000" cy="1711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11" name="Shape 11"/>
          <p:cNvCxnSpPr/>
          <p:nvPr/>
        </p:nvCxnSpPr>
        <p:spPr>
          <a:xfrm>
            <a:off x="641934" y="3597500"/>
            <a:ext cx="390300" cy="0"/>
          </a:xfrm>
          <a:prstGeom prst="straightConnector1">
            <a:avLst/>
          </a:prstGeom>
          <a:noFill/>
          <a:ln w="28575" cap="flat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2" name="Shape 12"/>
          <p:cNvSpPr txBox="1">
            <a:spLocks noGrp="1"/>
          </p:cNvSpPr>
          <p:nvPr>
            <p:ph type="ctrTitle"/>
          </p:nvPr>
        </p:nvSpPr>
        <p:spPr>
          <a:xfrm>
            <a:off x="512700" y="1893300"/>
            <a:ext cx="8118600" cy="15228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200"/>
              <a:buNone/>
              <a:defRPr sz="42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subTitle" idx="1"/>
          </p:nvPr>
        </p:nvSpPr>
        <p:spPr>
          <a:xfrm>
            <a:off x="512700" y="3840639"/>
            <a:ext cx="8118600" cy="787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None/>
              <a:defRPr sz="2400">
                <a:solidFill>
                  <a:schemeClr val="accent2"/>
                </a:solidFill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buNone/>
              <a:defRPr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buNone/>
              <a:defRPr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buNone/>
              <a:defRPr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buNone/>
              <a:defRPr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buNone/>
              <a:defRPr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buNone/>
              <a:defRPr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buNone/>
              <a:defRPr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buNone/>
              <a:defRPr>
                <a:solidFill>
                  <a:schemeClr val="accent1"/>
                </a:solidFill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>
            <a:spLocks noGrp="1"/>
          </p:cNvSpPr>
          <p:nvPr>
            <p:ph type="title"/>
          </p:nvPr>
        </p:nvSpPr>
        <p:spPr>
          <a:xfrm>
            <a:off x="311700" y="1039650"/>
            <a:ext cx="8520600" cy="21063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2pPr>
            <a:lvl3pPr lvl="2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3pPr>
            <a:lvl4pPr lvl="3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4pPr>
            <a:lvl5pPr lvl="4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5pPr>
            <a:lvl6pPr lvl="5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6pPr>
            <a:lvl7pPr lvl="6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7pPr>
            <a:lvl8pPr lvl="7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body" idx="1"/>
          </p:nvPr>
        </p:nvSpPr>
        <p:spPr>
          <a:xfrm>
            <a:off x="311700" y="32284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Shape 16"/>
          <p:cNvCxnSpPr/>
          <p:nvPr/>
        </p:nvCxnSpPr>
        <p:spPr>
          <a:xfrm>
            <a:off x="641934" y="3597500"/>
            <a:ext cx="390300" cy="0"/>
          </a:xfrm>
          <a:prstGeom prst="straightConnector1">
            <a:avLst/>
          </a:prstGeom>
          <a:noFill/>
          <a:ln w="28575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512700" y="1893300"/>
            <a:ext cx="8118600" cy="15228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60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60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60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60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60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60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60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60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0"/>
              <a:buNone/>
              <a:defRPr sz="60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buNone/>
              <a:defRPr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buNone/>
              <a:defRPr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buNone/>
              <a:defRPr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buNone/>
              <a:defRPr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buNone/>
              <a:defRPr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buNone/>
              <a:defRPr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buNone/>
              <a:defRPr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buNone/>
              <a:defRPr>
                <a:solidFill>
                  <a:schemeClr val="accent1"/>
                </a:solidFill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613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613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body" idx="1"/>
          </p:nvPr>
        </p:nvSpPr>
        <p:spPr>
          <a:xfrm>
            <a:off x="311700" y="1171675"/>
            <a:ext cx="3999900" cy="3397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body" idx="2"/>
          </p:nvPr>
        </p:nvSpPr>
        <p:spPr>
          <a:xfrm>
            <a:off x="4832400" y="1171675"/>
            <a:ext cx="3999900" cy="3397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613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lt2"/>
        </a:solidFill>
        <a:effectLst/>
      </p:bgPr>
    </p:bg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6040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5400"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5400"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5400"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5400"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5400"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5400"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5400"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5400"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5400"/>
              <a:buNone/>
              <a:defRPr sz="5400"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buNone/>
              <a:defRPr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buNone/>
              <a:defRPr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buNone/>
              <a:defRPr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buNone/>
              <a:defRPr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buNone/>
              <a:defRPr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buNone/>
              <a:defRPr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buNone/>
              <a:defRPr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buNone/>
              <a:defRPr>
                <a:solidFill>
                  <a:schemeClr val="accent1"/>
                </a:solidFill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/>
          <p:nvPr/>
        </p:nvSpPr>
        <p:spPr>
          <a:xfrm>
            <a:off x="4572000" y="-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1" name="Shape 41"/>
          <p:cNvCxnSpPr/>
          <p:nvPr/>
        </p:nvCxnSpPr>
        <p:spPr>
          <a:xfrm>
            <a:off x="5029675" y="4495500"/>
            <a:ext cx="6864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2" name="Shape 42"/>
          <p:cNvSpPr txBox="1">
            <a:spLocks noGrp="1"/>
          </p:cNvSpPr>
          <p:nvPr>
            <p:ph type="title"/>
          </p:nvPr>
        </p:nvSpPr>
        <p:spPr>
          <a:xfrm>
            <a:off x="265500" y="1382350"/>
            <a:ext cx="4045200" cy="13332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4200"/>
              <a:buNone/>
              <a:defRPr sz="42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ubTitle" idx="1"/>
          </p:nvPr>
        </p:nvSpPr>
        <p:spPr>
          <a:xfrm>
            <a:off x="265500" y="2769001"/>
            <a:ext cx="4045200" cy="1345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Char char="●"/>
              <a:defRPr>
                <a:solidFill>
                  <a:schemeClr val="accent1"/>
                </a:solidFill>
              </a:defRPr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●"/>
              <a:defRPr>
                <a:solidFill>
                  <a:schemeClr val="accent1"/>
                </a:solidFill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chemeClr val="accent1"/>
              </a:buClr>
              <a:buSzPts val="1400"/>
              <a:buChar char="○"/>
              <a:defRPr>
                <a:solidFill>
                  <a:schemeClr val="accent1"/>
                </a:solidFill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SzPts val="1400"/>
              <a:buChar char="■"/>
              <a:defRPr>
                <a:solidFill>
                  <a:schemeClr val="accent1"/>
                </a:solidFill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>
                <a:solidFill>
                  <a:schemeClr val="accent1"/>
                </a:solidFill>
              </a:defRPr>
            </a:lvl1pPr>
            <a:lvl2pPr lvl="1">
              <a:spcBef>
                <a:spcPts val="0"/>
              </a:spcBef>
              <a:buNone/>
              <a:defRPr>
                <a:solidFill>
                  <a:schemeClr val="accent1"/>
                </a:solidFill>
              </a:defRPr>
            </a:lvl2pPr>
            <a:lvl3pPr lvl="2">
              <a:spcBef>
                <a:spcPts val="0"/>
              </a:spcBef>
              <a:buNone/>
              <a:defRPr>
                <a:solidFill>
                  <a:schemeClr val="accent1"/>
                </a:solidFill>
              </a:defRPr>
            </a:lvl3pPr>
            <a:lvl4pPr lvl="3">
              <a:spcBef>
                <a:spcPts val="0"/>
              </a:spcBef>
              <a:buNone/>
              <a:defRPr>
                <a:solidFill>
                  <a:schemeClr val="accent1"/>
                </a:solidFill>
              </a:defRPr>
            </a:lvl4pPr>
            <a:lvl5pPr lvl="4">
              <a:spcBef>
                <a:spcPts val="0"/>
              </a:spcBef>
              <a:buNone/>
              <a:defRPr>
                <a:solidFill>
                  <a:schemeClr val="accent1"/>
                </a:solidFill>
              </a:defRPr>
            </a:lvl5pPr>
            <a:lvl6pPr lvl="5">
              <a:spcBef>
                <a:spcPts val="0"/>
              </a:spcBef>
              <a:buNone/>
              <a:defRPr>
                <a:solidFill>
                  <a:schemeClr val="accent1"/>
                </a:solidFill>
              </a:defRPr>
            </a:lvl6pPr>
            <a:lvl7pPr lvl="6">
              <a:spcBef>
                <a:spcPts val="0"/>
              </a:spcBef>
              <a:buNone/>
              <a:defRPr>
                <a:solidFill>
                  <a:schemeClr val="accent1"/>
                </a:solidFill>
              </a:defRPr>
            </a:lvl7pPr>
            <a:lvl8pPr lvl="7">
              <a:spcBef>
                <a:spcPts val="0"/>
              </a:spcBef>
              <a:buNone/>
              <a:defRPr>
                <a:solidFill>
                  <a:schemeClr val="accent1"/>
                </a:solidFill>
              </a:defRPr>
            </a:lvl8pPr>
            <a:lvl9pPr lvl="8">
              <a:spcBef>
                <a:spcPts val="0"/>
              </a:spcBef>
              <a:buNone/>
              <a:defRPr>
                <a:solidFill>
                  <a:schemeClr val="accent1"/>
                </a:solidFill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buNone/>
              <a:defRPr/>
            </a:lvl1pPr>
            <a:lvl2pPr lvl="1">
              <a:spcBef>
                <a:spcPts val="0"/>
              </a:spcBef>
              <a:buNone/>
              <a:defRPr/>
            </a:lvl2pPr>
            <a:lvl3pPr lvl="2">
              <a:spcBef>
                <a:spcPts val="0"/>
              </a:spcBef>
              <a:buNone/>
              <a:defRPr/>
            </a:lvl3pPr>
            <a:lvl4pPr lvl="3">
              <a:spcBef>
                <a:spcPts val="0"/>
              </a:spcBef>
              <a:buNone/>
              <a:defRPr/>
            </a:lvl4pPr>
            <a:lvl5pPr lvl="4">
              <a:spcBef>
                <a:spcPts val="0"/>
              </a:spcBef>
              <a:buNone/>
              <a:defRPr/>
            </a:lvl5pPr>
            <a:lvl6pPr lvl="5">
              <a:spcBef>
                <a:spcPts val="0"/>
              </a:spcBef>
              <a:buNone/>
              <a:defRPr/>
            </a:lvl6pPr>
            <a:lvl7pPr lvl="6">
              <a:spcBef>
                <a:spcPts val="0"/>
              </a:spcBef>
              <a:buNone/>
              <a:defRPr/>
            </a:lvl7pPr>
            <a:lvl8pPr lvl="7">
              <a:spcBef>
                <a:spcPts val="0"/>
              </a:spcBef>
              <a:buNone/>
              <a:defRPr/>
            </a:lvl8pPr>
            <a:lvl9pPr lvl="8">
              <a:spcBef>
                <a:spcPts val="0"/>
              </a:spcBef>
              <a:buNone/>
              <a:defRPr/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paperback"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61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ld Standard TT"/>
              <a:buNone/>
              <a:defRPr sz="3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ld Standard TT"/>
              <a:buChar char="●"/>
              <a:defRPr sz="18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●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●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ld Standard TT"/>
              <a:buChar char="○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ld Standard TT"/>
              <a:buChar char="■"/>
              <a:defRPr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spcBef>
                <a:spcPts val="0"/>
              </a:spcBef>
              <a:buNone/>
              <a:defRPr sz="1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1pPr>
            <a:lvl2pPr lvl="1" algn="r">
              <a:spcBef>
                <a:spcPts val="0"/>
              </a:spcBef>
              <a:buNone/>
              <a:defRPr sz="1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2pPr>
            <a:lvl3pPr lvl="2" algn="r">
              <a:spcBef>
                <a:spcPts val="0"/>
              </a:spcBef>
              <a:buNone/>
              <a:defRPr sz="1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3pPr>
            <a:lvl4pPr lvl="3" algn="r">
              <a:spcBef>
                <a:spcPts val="0"/>
              </a:spcBef>
              <a:buNone/>
              <a:defRPr sz="1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4pPr>
            <a:lvl5pPr lvl="4" algn="r">
              <a:spcBef>
                <a:spcPts val="0"/>
              </a:spcBef>
              <a:buNone/>
              <a:defRPr sz="1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5pPr>
            <a:lvl6pPr lvl="5" algn="r">
              <a:spcBef>
                <a:spcPts val="0"/>
              </a:spcBef>
              <a:buNone/>
              <a:defRPr sz="1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6pPr>
            <a:lvl7pPr lvl="6" algn="r">
              <a:spcBef>
                <a:spcPts val="0"/>
              </a:spcBef>
              <a:buNone/>
              <a:defRPr sz="1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7pPr>
            <a:lvl8pPr lvl="7" algn="r">
              <a:spcBef>
                <a:spcPts val="0"/>
              </a:spcBef>
              <a:buNone/>
              <a:defRPr sz="1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8pPr>
            <a:lvl9pPr lvl="8" algn="r">
              <a:spcBef>
                <a:spcPts val="0"/>
              </a:spcBef>
              <a:buNone/>
              <a:defRPr sz="1000">
                <a:solidFill>
                  <a:schemeClr val="dk1"/>
                </a:solidFill>
                <a:latin typeface="Old Standard TT"/>
                <a:ea typeface="Old Standard TT"/>
                <a:cs typeface="Old Standard TT"/>
                <a:sym typeface="Old Standard TT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 txBox="1">
            <a:spLocks noGrp="1"/>
          </p:cNvSpPr>
          <p:nvPr>
            <p:ph type="ctrTitle"/>
          </p:nvPr>
        </p:nvSpPr>
        <p:spPr>
          <a:xfrm>
            <a:off x="512700" y="1893300"/>
            <a:ext cx="8118600" cy="1522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Analyzing Floods:</a:t>
            </a:r>
            <a:endParaRPr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Putting the M in STEM</a:t>
            </a:r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subTitle" idx="1"/>
          </p:nvPr>
        </p:nvSpPr>
        <p:spPr>
          <a:xfrm>
            <a:off x="512700" y="3840639"/>
            <a:ext cx="8118600" cy="787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Juanita Chan, Ed D’Souza, Jodye Selco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61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highlight>
                  <a:srgbClr val="FFFFFF"/>
                </a:highlight>
              </a:rPr>
              <a:t>A-CED.4 Rearrange formulas to highlight a quantity of interest, using the same reasoning as in solving equations</a:t>
            </a:r>
            <a:endParaRPr sz="2000"/>
          </a:p>
        </p:txBody>
      </p:sp>
      <p:sp>
        <p:nvSpPr>
          <p:cNvPr id="119" name="Shape 119"/>
          <p:cNvSpPr txBox="1">
            <a:spLocks noGrp="1"/>
          </p:cNvSpPr>
          <p:nvPr>
            <p:ph type="body" idx="1"/>
          </p:nvPr>
        </p:nvSpPr>
        <p:spPr>
          <a:xfrm>
            <a:off x="311700" y="1595650"/>
            <a:ext cx="4123500" cy="297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None/>
            </a:pPr>
            <a:r>
              <a:rPr lang="en-US" dirty="0"/>
              <a:t>Where in science is this used?</a:t>
            </a:r>
          </a:p>
          <a:p>
            <a:pPr marL="285750" indent="-285750">
              <a:spcBef>
                <a:spcPts val="1600"/>
              </a:spcBef>
            </a:pPr>
            <a:r>
              <a:rPr lang="en" dirty="0" smtClean="0"/>
              <a:t>PS </a:t>
            </a:r>
            <a:r>
              <a:rPr lang="en" dirty="0"/>
              <a:t>and ESS</a:t>
            </a:r>
            <a:endParaRPr dirty="0"/>
          </a:p>
          <a:p>
            <a:pPr marL="285750" indent="-285750">
              <a:spcBef>
                <a:spcPts val="1600"/>
              </a:spcBef>
            </a:pPr>
            <a:r>
              <a:rPr lang="en" dirty="0"/>
              <a:t>Predicting motion of objects</a:t>
            </a:r>
            <a:endParaRPr dirty="0"/>
          </a:p>
          <a:p>
            <a:pPr marL="285750" indent="-285750">
              <a:spcBef>
                <a:spcPts val="1600"/>
              </a:spcBef>
              <a:spcAft>
                <a:spcPts val="1600"/>
              </a:spcAft>
            </a:pPr>
            <a:r>
              <a:rPr lang="en" dirty="0"/>
              <a:t>Describing waves (frequency, wavelength, speed, and energy)</a:t>
            </a:r>
            <a:endParaRPr dirty="0"/>
          </a:p>
        </p:txBody>
      </p:sp>
      <p:pic>
        <p:nvPicPr>
          <p:cNvPr id="120" name="Shape 1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03775" y="1204875"/>
            <a:ext cx="5087100" cy="3815325"/>
          </a:xfrm>
          <a:prstGeom prst="rect">
            <a:avLst/>
          </a:prstGeom>
          <a:noFill/>
          <a:ln w="2857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112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highlight>
                  <a:srgbClr val="FFFFFF"/>
                </a:highlight>
              </a:rPr>
              <a:t>F-IF.5 Relate the domain of a function to its graph and, where applicable, to the quantitative relationship it describes</a:t>
            </a:r>
            <a:endParaRPr sz="2000"/>
          </a:p>
        </p:txBody>
      </p:sp>
      <p:sp>
        <p:nvSpPr>
          <p:cNvPr id="126" name="Shape 126"/>
          <p:cNvSpPr txBox="1">
            <a:spLocks noGrp="1"/>
          </p:cNvSpPr>
          <p:nvPr>
            <p:ph type="body" idx="1"/>
          </p:nvPr>
        </p:nvSpPr>
        <p:spPr>
          <a:xfrm>
            <a:off x="311700" y="1568224"/>
            <a:ext cx="32835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None/>
            </a:pPr>
            <a:r>
              <a:rPr lang="en-US" dirty="0"/>
              <a:t>Where in science is this used?</a:t>
            </a:r>
          </a:p>
          <a:p>
            <a:pPr marL="285750" indent="-285750">
              <a:spcBef>
                <a:spcPts val="1600"/>
              </a:spcBef>
            </a:pPr>
            <a:r>
              <a:rPr lang="en" dirty="0" smtClean="0"/>
              <a:t>ESS</a:t>
            </a:r>
            <a:endParaRPr dirty="0"/>
          </a:p>
          <a:p>
            <a:pPr marL="285750" indent="-285750">
              <a:spcBef>
                <a:spcPts val="1600"/>
              </a:spcBef>
              <a:spcAft>
                <a:spcPts val="1600"/>
              </a:spcAft>
            </a:pPr>
            <a:r>
              <a:rPr lang="en" dirty="0"/>
              <a:t>Constructing a model of Earth’s formation</a:t>
            </a:r>
            <a:endParaRPr dirty="0"/>
          </a:p>
        </p:txBody>
      </p:sp>
      <p:pic>
        <p:nvPicPr>
          <p:cNvPr id="127" name="Shape 127"/>
          <p:cNvPicPr preferRelativeResize="0"/>
          <p:nvPr/>
        </p:nvPicPr>
        <p:blipFill rotWithShape="1">
          <a:blip r:embed="rId3">
            <a:alphaModFix/>
          </a:blip>
          <a:srcRect b="10642"/>
          <a:stretch/>
        </p:blipFill>
        <p:spPr>
          <a:xfrm>
            <a:off x="3595200" y="1481224"/>
            <a:ext cx="5227625" cy="3503399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Shape 132"/>
          <p:cNvSpPr txBox="1">
            <a:spLocks noGrp="1"/>
          </p:cNvSpPr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Mathematical Relationship? What??!!!!</a:t>
            </a:r>
            <a:endParaRPr/>
          </a:p>
        </p:txBody>
      </p:sp>
      <p:sp>
        <p:nvSpPr>
          <p:cNvPr id="133" name="Shape 133"/>
          <p:cNvSpPr txBox="1">
            <a:spLocks noGrp="1"/>
          </p:cNvSpPr>
          <p:nvPr>
            <p:ph type="body" idx="1"/>
          </p:nvPr>
        </p:nvSpPr>
        <p:spPr>
          <a:xfrm>
            <a:off x="311700" y="572700"/>
            <a:ext cx="8520600" cy="4481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000" dirty="0" smtClean="0">
                <a:solidFill>
                  <a:schemeClr val="tx1"/>
                </a:solidFill>
              </a:rPr>
              <a:t>You</a:t>
            </a:r>
            <a:r>
              <a:rPr lang="en" sz="2000" dirty="0" smtClean="0">
                <a:solidFill>
                  <a:schemeClr val="tx1"/>
                </a:solidFill>
              </a:rPr>
              <a:t> </a:t>
            </a:r>
            <a:r>
              <a:rPr lang="en" sz="2000" dirty="0">
                <a:solidFill>
                  <a:schemeClr val="tx1"/>
                </a:solidFill>
              </a:rPr>
              <a:t>deposit half the money you earn each month into your </a:t>
            </a:r>
            <a:r>
              <a:rPr lang="en" sz="2000" dirty="0" smtClean="0">
                <a:solidFill>
                  <a:schemeClr val="tx1"/>
                </a:solidFill>
              </a:rPr>
              <a:t>bank </a:t>
            </a:r>
            <a:r>
              <a:rPr lang="en" sz="2000" dirty="0">
                <a:solidFill>
                  <a:schemeClr val="tx1"/>
                </a:solidFill>
              </a:rPr>
              <a:t>account that was started for you when you were a baby</a:t>
            </a:r>
            <a:endParaRPr sz="2000" dirty="0">
              <a:solidFill>
                <a:schemeClr val="tx1"/>
              </a:solidFill>
            </a:endParaRPr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000" dirty="0" smtClean="0">
                <a:solidFill>
                  <a:schemeClr val="tx1"/>
                </a:solidFill>
              </a:rPr>
              <a:t>Let’s call </a:t>
            </a:r>
            <a:r>
              <a:rPr lang="en" sz="2000" dirty="0">
                <a:solidFill>
                  <a:schemeClr val="tx1"/>
                </a:solidFill>
              </a:rPr>
              <a:t>the money already in your account: P </a:t>
            </a:r>
            <a:endParaRPr sz="2000" dirty="0">
              <a:solidFill>
                <a:schemeClr val="tx1"/>
              </a:solidFill>
            </a:endParaRPr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000" dirty="0">
                <a:solidFill>
                  <a:schemeClr val="tx1"/>
                </a:solidFill>
              </a:rPr>
              <a:t>(P = principal, the money you start with)</a:t>
            </a:r>
            <a:endParaRPr sz="2000" dirty="0">
              <a:solidFill>
                <a:schemeClr val="tx1"/>
              </a:solidFill>
            </a:endParaRPr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000" dirty="0" smtClean="0">
                <a:solidFill>
                  <a:schemeClr val="tx1"/>
                </a:solidFill>
              </a:rPr>
              <a:t>Let’s call </a:t>
            </a:r>
            <a:r>
              <a:rPr lang="en" sz="2000" dirty="0">
                <a:solidFill>
                  <a:schemeClr val="tx1"/>
                </a:solidFill>
              </a:rPr>
              <a:t>the money you deposit each month: D</a:t>
            </a:r>
            <a:endParaRPr sz="2000" dirty="0">
              <a:solidFill>
                <a:schemeClr val="tx1"/>
              </a:solidFill>
            </a:endParaRPr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000" dirty="0">
                <a:solidFill>
                  <a:schemeClr val="tx1"/>
                </a:solidFill>
              </a:rPr>
              <a:t>(D = deposit, the money you put in)</a:t>
            </a:r>
            <a:endParaRPr sz="2000" dirty="0">
              <a:solidFill>
                <a:schemeClr val="tx1"/>
              </a:solidFill>
            </a:endParaRPr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000" dirty="0" smtClean="0">
                <a:solidFill>
                  <a:schemeClr val="tx1"/>
                </a:solidFill>
              </a:rPr>
              <a:t>Your </a:t>
            </a:r>
            <a:r>
              <a:rPr lang="en" sz="2000" b="1" dirty="0" smtClean="0">
                <a:solidFill>
                  <a:schemeClr val="tx1"/>
                </a:solidFill>
              </a:rPr>
              <a:t>bank </a:t>
            </a:r>
            <a:r>
              <a:rPr lang="en" sz="2000" b="1" dirty="0">
                <a:solidFill>
                  <a:schemeClr val="tx1"/>
                </a:solidFill>
              </a:rPr>
              <a:t>account mathematical relationship is:</a:t>
            </a:r>
            <a:endParaRPr sz="2000" b="1" dirty="0">
              <a:solidFill>
                <a:schemeClr val="tx1"/>
              </a:solidFill>
            </a:endParaRPr>
          </a:p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000" b="1" dirty="0"/>
              <a:t>B = P + D</a:t>
            </a:r>
            <a:endParaRPr sz="2000" b="1" dirty="0"/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000" dirty="0"/>
              <a:t>Where B = your balance (how much money you have)</a:t>
            </a:r>
            <a:endParaRPr sz="2000" dirty="0"/>
          </a:p>
          <a:p>
            <a:pPr marL="0" lvl="0" indent="0">
              <a:spcBef>
                <a:spcPts val="0"/>
              </a:spcBef>
              <a:spcAft>
                <a:spcPts val="1600"/>
              </a:spcAft>
              <a:buNone/>
            </a:pP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61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Testing the Model</a:t>
            </a:r>
            <a:endParaRPr/>
          </a:p>
        </p:txBody>
      </p:sp>
      <p:sp>
        <p:nvSpPr>
          <p:cNvPr id="139" name="Shape 139"/>
          <p:cNvSpPr txBox="1">
            <a:spLocks noGrp="1"/>
          </p:cNvSpPr>
          <p:nvPr>
            <p:ph type="body" idx="1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650" dirty="0">
                <a:solidFill>
                  <a:schemeClr val="tx1"/>
                </a:solidFill>
              </a:rPr>
              <a:t>L</a:t>
            </a:r>
            <a:r>
              <a:rPr lang="en" sz="2400" dirty="0" smtClean="0">
                <a:solidFill>
                  <a:schemeClr val="tx1"/>
                </a:solidFill>
              </a:rPr>
              <a:t>et’s </a:t>
            </a:r>
            <a:r>
              <a:rPr lang="en" sz="2400" dirty="0">
                <a:solidFill>
                  <a:schemeClr val="tx1"/>
                </a:solidFill>
              </a:rPr>
              <a:t>think about your bank account again:</a:t>
            </a:r>
            <a:endParaRPr sz="2400" dirty="0">
              <a:solidFill>
                <a:schemeClr val="tx1"/>
              </a:solidFill>
            </a:endParaRPr>
          </a:p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200" b="1" dirty="0">
                <a:solidFill>
                  <a:schemeClr val="tx1"/>
                </a:solidFill>
              </a:rPr>
              <a:t>Your bank account mathematical relationship is:</a:t>
            </a:r>
            <a:endParaRPr sz="2200" b="1" dirty="0">
              <a:solidFill>
                <a:schemeClr val="tx1"/>
              </a:solidFill>
            </a:endParaRPr>
          </a:p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200" b="1" dirty="0">
                <a:solidFill>
                  <a:schemeClr val="tx1"/>
                </a:solidFill>
              </a:rPr>
              <a:t>B = P + D</a:t>
            </a:r>
            <a:endParaRPr sz="2200" b="1" dirty="0">
              <a:solidFill>
                <a:schemeClr val="tx1"/>
              </a:solidFill>
            </a:endParaRPr>
          </a:p>
          <a:p>
            <a:pPr marL="0" lvl="0" indent="0" rtl="0">
              <a:spcBef>
                <a:spcPts val="2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650" dirty="0">
                <a:solidFill>
                  <a:schemeClr val="tx1"/>
                </a:solidFill>
              </a:rPr>
              <a:t>Y</a:t>
            </a:r>
            <a:r>
              <a:rPr lang="en" sz="2400" dirty="0" smtClean="0">
                <a:solidFill>
                  <a:schemeClr val="tx1"/>
                </a:solidFill>
              </a:rPr>
              <a:t>ou </a:t>
            </a:r>
            <a:r>
              <a:rPr lang="en" sz="2400" dirty="0"/>
              <a:t>are secretly obsessed with Bruno Mars.  If you want to buy tickets to go see him in concert, what would happen to your bank account and the mathematical relationship?</a:t>
            </a:r>
            <a:endParaRPr sz="2400" dirty="0"/>
          </a:p>
          <a:p>
            <a:pPr marL="0" lvl="0" indent="0">
              <a:spcBef>
                <a:spcPts val="0"/>
              </a:spcBef>
              <a:spcAft>
                <a:spcPts val="1600"/>
              </a:spcAft>
              <a:buNone/>
            </a:pP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 txBox="1">
            <a:spLocks noGrp="1"/>
          </p:cNvSpPr>
          <p:nvPr>
            <p:ph type="title"/>
          </p:nvPr>
        </p:nvSpPr>
        <p:spPr>
          <a:xfrm>
            <a:off x="311700" y="445024"/>
            <a:ext cx="8520600" cy="22705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600" dirty="0">
                <a:solidFill>
                  <a:srgbClr val="2C7C9F"/>
                </a:solidFill>
              </a:rPr>
              <a:t>Your Bruno Mars Obsession would change your bank account!</a:t>
            </a:r>
            <a:endParaRPr dirty="0"/>
          </a:p>
        </p:txBody>
      </p:sp>
      <p:sp>
        <p:nvSpPr>
          <p:cNvPr id="145" name="Shape 145"/>
          <p:cNvSpPr txBox="1">
            <a:spLocks noGrp="1"/>
          </p:cNvSpPr>
          <p:nvPr>
            <p:ph type="body" idx="1"/>
          </p:nvPr>
        </p:nvSpPr>
        <p:spPr>
          <a:xfrm>
            <a:off x="311700" y="2715550"/>
            <a:ext cx="8520600" cy="1967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200" b="1"/>
              <a:t>Your bank account mathematical relationship</a:t>
            </a:r>
            <a:endParaRPr sz="2200" b="1"/>
          </a:p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200" b="1"/>
              <a:t>changes to:</a:t>
            </a:r>
            <a:endParaRPr sz="2200" b="1"/>
          </a:p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200" b="1"/>
              <a:t>B = P + D – W</a:t>
            </a:r>
            <a:endParaRPr sz="2200" b="1"/>
          </a:p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200" b="1"/>
              <a:t>W = Withdrawal (money taken out of your bank account )</a:t>
            </a:r>
            <a:endParaRPr sz="2200" b="1"/>
          </a:p>
          <a:p>
            <a:pPr marL="0" lvl="0" indent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 txBox="1">
            <a:spLocks noGrp="1"/>
          </p:cNvSpPr>
          <p:nvPr>
            <p:ph type="title"/>
          </p:nvPr>
        </p:nvSpPr>
        <p:spPr>
          <a:xfrm>
            <a:off x="311700" y="0"/>
            <a:ext cx="8520600" cy="1536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600">
                <a:solidFill>
                  <a:srgbClr val="2C7C9F"/>
                </a:solidFill>
              </a:rPr>
              <a:t>BUT your Bruno Mars Obsession also has its perks!</a:t>
            </a:r>
            <a:endParaRPr/>
          </a:p>
        </p:txBody>
      </p:sp>
      <p:sp>
        <p:nvSpPr>
          <p:cNvPr id="151" name="Shape 151"/>
          <p:cNvSpPr txBox="1">
            <a:spLocks noGrp="1"/>
          </p:cNvSpPr>
          <p:nvPr>
            <p:ph type="body" idx="1"/>
          </p:nvPr>
        </p:nvSpPr>
        <p:spPr>
          <a:xfrm>
            <a:off x="311700" y="1693325"/>
            <a:ext cx="8520600" cy="3450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200"/>
              <a:t>You are so clever you designed a sweet “uptown funk is my jam” t-shirt that all of your friends now want.  You open up an Etsy shop (so your business is legit) and start selling shirts!</a:t>
            </a:r>
            <a:endParaRPr sz="2200"/>
          </a:p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200" b="1"/>
              <a:t>Your bank account mathematical relationship</a:t>
            </a:r>
            <a:endParaRPr sz="2200" b="1"/>
          </a:p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200" b="1"/>
              <a:t>changes to:</a:t>
            </a:r>
            <a:endParaRPr sz="2200" b="1"/>
          </a:p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200" b="1"/>
              <a:t>B = P + D</a:t>
            </a:r>
            <a:r>
              <a:rPr lang="en" sz="3700" b="1" baseline="-25000"/>
              <a:t>n</a:t>
            </a:r>
            <a:r>
              <a:rPr lang="en" sz="2200" b="1"/>
              <a:t> + D</a:t>
            </a:r>
            <a:r>
              <a:rPr lang="en" sz="3700" b="1" baseline="-25000"/>
              <a:t>e</a:t>
            </a:r>
            <a:r>
              <a:rPr lang="en" sz="2200" b="1"/>
              <a:t> – W</a:t>
            </a:r>
            <a:r>
              <a:rPr lang="en" sz="3700" b="1" baseline="-25000"/>
              <a:t>e</a:t>
            </a:r>
            <a:r>
              <a:rPr lang="en" sz="2200" b="1"/>
              <a:t> – W</a:t>
            </a:r>
            <a:r>
              <a:rPr lang="en" sz="3700" b="1" baseline="-25000"/>
              <a:t>b</a:t>
            </a:r>
            <a:endParaRPr sz="3700" b="1" baseline="-25000"/>
          </a:p>
          <a:p>
            <a:pPr marL="0" lvl="0" indent="0" algn="ctr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200"/>
              <a:t>What do you think all of these subscripts mean?</a:t>
            </a:r>
            <a:endParaRPr sz="2200"/>
          </a:p>
          <a:p>
            <a:pPr marL="0" lvl="0" indent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97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highlight>
                  <a:srgbClr val="FFFFFF"/>
                </a:highlight>
              </a:rPr>
              <a:t>A-SSE.1.1-b Interpret expressions that represent a quantity in terms of its context.</a:t>
            </a:r>
            <a:endParaRPr sz="2400"/>
          </a:p>
        </p:txBody>
      </p:sp>
      <p:sp>
        <p:nvSpPr>
          <p:cNvPr id="157" name="Shape 157"/>
          <p:cNvSpPr txBox="1">
            <a:spLocks noGrp="1"/>
          </p:cNvSpPr>
          <p:nvPr>
            <p:ph type="body" idx="1"/>
          </p:nvPr>
        </p:nvSpPr>
        <p:spPr>
          <a:xfrm>
            <a:off x="311700" y="1682100"/>
            <a:ext cx="3771900" cy="329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Where?</a:t>
            </a:r>
            <a:endParaRPr/>
          </a:p>
          <a:p>
            <a:pPr marL="0" lvl="0" indent="0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PS and ESS</a:t>
            </a:r>
            <a:endParaRPr/>
          </a:p>
          <a:p>
            <a:pPr marL="0" lvl="0" indent="0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Descriptions of light</a:t>
            </a:r>
            <a:endParaRPr/>
          </a:p>
          <a:p>
            <a:pPr marL="0" lvl="0" indent="0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Properties and evolution of the Sun and objects in the universe</a:t>
            </a:r>
            <a:endParaRPr/>
          </a:p>
          <a:p>
            <a:pPr marL="0" lvl="0" indent="0">
              <a:spcBef>
                <a:spcPts val="1600"/>
              </a:spcBef>
              <a:spcAft>
                <a:spcPts val="0"/>
              </a:spcAft>
              <a:buNone/>
            </a:pPr>
            <a:r>
              <a:rPr lang="en"/>
              <a:t>Motion (descriptions and predictions)</a:t>
            </a:r>
            <a:endParaRPr/>
          </a:p>
          <a:p>
            <a:pPr marL="0" lvl="0" indent="0">
              <a:spcBef>
                <a:spcPts val="1600"/>
              </a:spcBef>
              <a:spcAft>
                <a:spcPts val="1600"/>
              </a:spcAft>
              <a:buNone/>
            </a:pPr>
            <a:endParaRPr/>
          </a:p>
        </p:txBody>
      </p:sp>
      <p:pic>
        <p:nvPicPr>
          <p:cNvPr id="158" name="Shape 15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86125" y="1197450"/>
            <a:ext cx="4762500" cy="3295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4123500" cy="1635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>
                <a:highlight>
                  <a:srgbClr val="FFFFFF"/>
                </a:highlight>
              </a:rPr>
              <a:t>F-BF.1.a-c Write a function that describes a relationship between two quantities. </a:t>
            </a:r>
            <a:endParaRPr sz="2000" dirty="0">
              <a:highlight>
                <a:srgbClr val="FFFFFF"/>
              </a:highlight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>
                <a:highlight>
                  <a:srgbClr val="FFFFFF"/>
                </a:highlight>
              </a:rPr>
              <a:t>F-IF.1.a-e Graph functions expressed symbolically and show key features of the graph, by hand in simple cases and using technology for more complicated cases.</a:t>
            </a:r>
            <a:endParaRPr dirty="0"/>
          </a:p>
        </p:txBody>
      </p:sp>
      <p:sp>
        <p:nvSpPr>
          <p:cNvPr id="164" name="Shape 164"/>
          <p:cNvSpPr txBox="1">
            <a:spLocks noGrp="1"/>
          </p:cNvSpPr>
          <p:nvPr>
            <p:ph type="body" idx="1"/>
          </p:nvPr>
        </p:nvSpPr>
        <p:spPr>
          <a:xfrm>
            <a:off x="311700" y="3275950"/>
            <a:ext cx="3322500" cy="195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None/>
            </a:pPr>
            <a:r>
              <a:rPr lang="en-US" dirty="0"/>
              <a:t>Where in science is this used?</a:t>
            </a:r>
          </a:p>
          <a:p>
            <a:pPr marL="285750" indent="-285750">
              <a:spcBef>
                <a:spcPts val="1600"/>
              </a:spcBef>
            </a:pPr>
            <a:r>
              <a:rPr lang="en" dirty="0" smtClean="0"/>
              <a:t>LS</a:t>
            </a:r>
            <a:endParaRPr dirty="0"/>
          </a:p>
          <a:p>
            <a:pPr marL="285750" indent="-285750">
              <a:spcBef>
                <a:spcPts val="1600"/>
              </a:spcBef>
              <a:spcAft>
                <a:spcPts val="1600"/>
              </a:spcAft>
            </a:pPr>
            <a:r>
              <a:rPr lang="en" dirty="0"/>
              <a:t>Building a model of cell division</a:t>
            </a:r>
            <a:endParaRPr dirty="0"/>
          </a:p>
        </p:txBody>
      </p:sp>
      <p:pic>
        <p:nvPicPr>
          <p:cNvPr id="165" name="Shape 16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09975" y="169325"/>
            <a:ext cx="4834026" cy="4747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Shape 17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121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highlight>
                  <a:srgbClr val="FFFFFF"/>
                </a:highlight>
              </a:rPr>
              <a:t>F-IF.7.a-e Graph functions expressed symbolically and show key features of the graph, by in hand in simple cases and using technology for more complicated cases</a:t>
            </a:r>
            <a:endParaRPr sz="2000"/>
          </a:p>
        </p:txBody>
      </p:sp>
      <p:sp>
        <p:nvSpPr>
          <p:cNvPr id="171" name="Shape 171"/>
          <p:cNvSpPr txBox="1">
            <a:spLocks noGrp="1"/>
          </p:cNvSpPr>
          <p:nvPr>
            <p:ph type="body" idx="1"/>
          </p:nvPr>
        </p:nvSpPr>
        <p:spPr>
          <a:xfrm>
            <a:off x="311700" y="2004600"/>
            <a:ext cx="5139600" cy="256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None/>
            </a:pPr>
            <a:r>
              <a:rPr lang="en-US" sz="2000" dirty="0"/>
              <a:t>Where in science is this used?</a:t>
            </a:r>
          </a:p>
          <a:p>
            <a:pPr marL="342900">
              <a:spcBef>
                <a:spcPts val="1600"/>
              </a:spcBef>
            </a:pPr>
            <a:r>
              <a:rPr lang="en" sz="2000" dirty="0" smtClean="0"/>
              <a:t>PS</a:t>
            </a:r>
            <a:endParaRPr sz="2000" dirty="0"/>
          </a:p>
          <a:p>
            <a:pPr marL="342900">
              <a:spcBef>
                <a:spcPts val="1600"/>
              </a:spcBef>
              <a:spcAft>
                <a:spcPts val="1600"/>
              </a:spcAft>
            </a:pPr>
            <a:r>
              <a:rPr lang="en" sz="2000" dirty="0"/>
              <a:t>Relationship between an object’s force, mass, motion, acceleration</a:t>
            </a:r>
            <a:endParaRPr sz="2000" dirty="0"/>
          </a:p>
        </p:txBody>
      </p:sp>
      <p:pic>
        <p:nvPicPr>
          <p:cNvPr id="172" name="Shape 17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74207" y="2004607"/>
            <a:ext cx="4013500" cy="241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hape 17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61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highlight>
                  <a:srgbClr val="FFFFFF"/>
                </a:highlight>
              </a:rPr>
              <a:t>N-Q.1-3 Reason quantitatively and use units to solve problems.</a:t>
            </a:r>
            <a:endParaRPr sz="2000"/>
          </a:p>
        </p:txBody>
      </p:sp>
      <p:sp>
        <p:nvSpPr>
          <p:cNvPr id="178" name="Shape 178"/>
          <p:cNvSpPr txBox="1">
            <a:spLocks noGrp="1"/>
          </p:cNvSpPr>
          <p:nvPr>
            <p:ph type="body" idx="1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None/>
            </a:pPr>
            <a:r>
              <a:rPr lang="en-US" dirty="0"/>
              <a:t>Where in science is this used?</a:t>
            </a:r>
          </a:p>
          <a:p>
            <a:pPr marL="0" lvl="0" indent="0">
              <a:spcBef>
                <a:spcPts val="1600"/>
              </a:spcBef>
              <a:spcAft>
                <a:spcPts val="0"/>
              </a:spcAft>
              <a:buNone/>
            </a:pPr>
            <a:r>
              <a:rPr lang="en" dirty="0" smtClean="0"/>
              <a:t>ESS</a:t>
            </a:r>
            <a:r>
              <a:rPr lang="en" dirty="0"/>
              <a:t>, LS, PS - virtually all strands in each type of science</a:t>
            </a:r>
            <a:endParaRPr dirty="0"/>
          </a:p>
          <a:p>
            <a:pPr marL="0" lvl="0" indent="0">
              <a:spcBef>
                <a:spcPts val="1600"/>
              </a:spcBef>
              <a:spcAft>
                <a:spcPts val="0"/>
              </a:spcAft>
              <a:buNone/>
            </a:pPr>
            <a:r>
              <a:rPr lang="en" dirty="0"/>
              <a:t>Example:</a:t>
            </a:r>
            <a:endParaRPr dirty="0"/>
          </a:p>
          <a:p>
            <a:pPr marL="0" lvl="0" indent="0">
              <a:spcBef>
                <a:spcPts val="1600"/>
              </a:spcBef>
              <a:spcAft>
                <a:spcPts val="1600"/>
              </a:spcAft>
              <a:buNone/>
            </a:pPr>
            <a:r>
              <a:rPr lang="en" sz="2400" dirty="0">
                <a:solidFill>
                  <a:schemeClr val="dk1"/>
                </a:solidFill>
                <a:highlight>
                  <a:srgbClr val="FFFFFF"/>
                </a:highlight>
              </a:rPr>
              <a:t>HS-ESS3-1 Construct an explanation based on evidence for how the availability of natural resources, occurrence of natural hazards, and changes in climate have influenced human activity. </a:t>
            </a:r>
            <a:endParaRPr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61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Objectives</a:t>
            </a:r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body" idx="1"/>
          </p:nvPr>
        </p:nvSpPr>
        <p:spPr>
          <a:xfrm>
            <a:off x="311700" y="1171600"/>
            <a:ext cx="8520600" cy="339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55600" rtl="0">
              <a:spcBef>
                <a:spcPts val="0"/>
              </a:spcBef>
              <a:spcAft>
                <a:spcPts val="0"/>
              </a:spcAft>
              <a:buSzPts val="2000"/>
              <a:buAutoNum type="arabicParenR"/>
            </a:pPr>
            <a:r>
              <a:rPr lang="en" sz="2000"/>
              <a:t>Introduce shifts in science standards and how this impacts teaching of mathematics</a:t>
            </a:r>
            <a:endParaRPr sz="2000"/>
          </a:p>
          <a:p>
            <a:pPr marL="457200" lvl="0" indent="-355600" rtl="0">
              <a:spcBef>
                <a:spcPts val="0"/>
              </a:spcBef>
              <a:spcAft>
                <a:spcPts val="0"/>
              </a:spcAft>
              <a:buSzPts val="2000"/>
              <a:buAutoNum type="arabicParenR"/>
            </a:pPr>
            <a:r>
              <a:rPr lang="en" sz="2000"/>
              <a:t>Exploring science-mathematics connections (Math 1)</a:t>
            </a:r>
            <a:endParaRPr sz="2000"/>
          </a:p>
          <a:p>
            <a:pPr marL="914400" lvl="1" indent="-355600" rtl="0">
              <a:spcBef>
                <a:spcPts val="0"/>
              </a:spcBef>
              <a:spcAft>
                <a:spcPts val="0"/>
              </a:spcAft>
              <a:buSzPts val="2000"/>
              <a:buAutoNum type="alphaLcParenR"/>
            </a:pPr>
            <a:r>
              <a:rPr lang="en" sz="2000"/>
              <a:t>Examine Math Content Standards and Science Topics</a:t>
            </a:r>
            <a:endParaRPr sz="2000"/>
          </a:p>
          <a:p>
            <a:pPr marL="914400" lvl="1" indent="-355600" rtl="0">
              <a:spcBef>
                <a:spcPts val="0"/>
              </a:spcBef>
              <a:spcAft>
                <a:spcPts val="0"/>
              </a:spcAft>
              <a:buSzPts val="2000"/>
              <a:buAutoNum type="alphaLcParenR"/>
            </a:pPr>
            <a:r>
              <a:rPr lang="en" sz="2000"/>
              <a:t>Examine Math Practices and Science Standards</a:t>
            </a:r>
            <a:endParaRPr sz="2000"/>
          </a:p>
          <a:p>
            <a:pPr marL="0" lvl="0" indent="0">
              <a:spcBef>
                <a:spcPts val="1600"/>
              </a:spcBef>
              <a:spcAft>
                <a:spcPts val="1600"/>
              </a:spcAft>
              <a:buNone/>
            </a:pPr>
            <a:r>
              <a:rPr lang="en" sz="2000"/>
              <a:t>3)	Mathematics embedded in 9th Grade Common Investigation</a:t>
            </a:r>
            <a:endParaRPr sz="200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hape 18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83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highlight>
                  <a:srgbClr val="FFFFFF"/>
                </a:highlight>
              </a:rPr>
              <a:t>S-ID.1 Represent data with plots on the real number line (dot plots, histograms, and box plots).</a:t>
            </a:r>
            <a:endParaRPr sz="2000"/>
          </a:p>
        </p:txBody>
      </p:sp>
      <p:sp>
        <p:nvSpPr>
          <p:cNvPr id="184" name="Shape 184"/>
          <p:cNvSpPr txBox="1">
            <a:spLocks noGrp="1"/>
          </p:cNvSpPr>
          <p:nvPr>
            <p:ph type="body" idx="1"/>
          </p:nvPr>
        </p:nvSpPr>
        <p:spPr>
          <a:xfrm>
            <a:off x="311700" y="128292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None/>
            </a:pPr>
            <a:r>
              <a:rPr lang="en-US" dirty="0"/>
              <a:t>Where in science is this used?</a:t>
            </a:r>
          </a:p>
          <a:p>
            <a:pPr marL="0" lvl="0" indent="0">
              <a:spcBef>
                <a:spcPts val="1600"/>
              </a:spcBef>
              <a:spcAft>
                <a:spcPts val="0"/>
              </a:spcAft>
              <a:buNone/>
            </a:pPr>
            <a:r>
              <a:rPr lang="en" dirty="0" smtClean="0"/>
              <a:t>LS </a:t>
            </a:r>
            <a:r>
              <a:rPr lang="en" dirty="0"/>
              <a:t>and PS</a:t>
            </a:r>
            <a:endParaRPr dirty="0"/>
          </a:p>
          <a:p>
            <a:pPr marL="0" lvl="0" indent="0">
              <a:spcBef>
                <a:spcPts val="1600"/>
              </a:spcBef>
              <a:spcAft>
                <a:spcPts val="0"/>
              </a:spcAft>
              <a:buNone/>
            </a:pPr>
            <a:r>
              <a:rPr lang="en" dirty="0"/>
              <a:t>Both PEs have students analyze data</a:t>
            </a:r>
            <a:endParaRPr dirty="0"/>
          </a:p>
          <a:p>
            <a:pPr marL="0" lvl="0" indent="0">
              <a:spcBef>
                <a:spcPts val="1600"/>
              </a:spcBef>
              <a:spcAft>
                <a:spcPts val="0"/>
              </a:spcAft>
              <a:buNone/>
            </a:pPr>
            <a:r>
              <a:rPr lang="en" dirty="0"/>
              <a:t>Example:</a:t>
            </a:r>
            <a:endParaRPr dirty="0"/>
          </a:p>
          <a:p>
            <a:pPr marL="0" lvl="0" indent="0">
              <a:spcBef>
                <a:spcPts val="1600"/>
              </a:spcBef>
              <a:spcAft>
                <a:spcPts val="1600"/>
              </a:spcAft>
              <a:buNone/>
            </a:pPr>
            <a:r>
              <a:rPr lang="en" sz="2000" dirty="0">
                <a:solidFill>
                  <a:schemeClr val="dk1"/>
                </a:solidFill>
                <a:highlight>
                  <a:srgbClr val="FFFFFF"/>
                </a:highlight>
              </a:rPr>
              <a:t>HS-PS2-1 Analyze data to support the claim that Newton’s second law of motion describes the mathematical relationship among the net force on a macroscopic object, its mass, and its acceleration. </a:t>
            </a:r>
            <a:endParaRPr sz="2000" dirty="0"/>
          </a:p>
        </p:txBody>
      </p:sp>
      <p:pic>
        <p:nvPicPr>
          <p:cNvPr id="185" name="Shape 18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364538" y="989850"/>
            <a:ext cx="2276475" cy="2343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Shape 19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70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highlight>
                  <a:srgbClr val="FFFFFF"/>
                </a:highlight>
              </a:rPr>
              <a:t>S-ID.6 Represent data on two quantitative variables on a scatter plot, and describe how those variables are related</a:t>
            </a:r>
            <a:endParaRPr sz="2000"/>
          </a:p>
        </p:txBody>
      </p:sp>
      <p:sp>
        <p:nvSpPr>
          <p:cNvPr id="191" name="Shape 191"/>
          <p:cNvSpPr txBox="1">
            <a:spLocks noGrp="1"/>
          </p:cNvSpPr>
          <p:nvPr>
            <p:ph type="body" idx="1"/>
          </p:nvPr>
        </p:nvSpPr>
        <p:spPr>
          <a:xfrm>
            <a:off x="311700" y="1289250"/>
            <a:ext cx="45144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None/>
            </a:pPr>
            <a:r>
              <a:rPr lang="en-US" dirty="0"/>
              <a:t>Where in science is this used?</a:t>
            </a:r>
          </a:p>
          <a:p>
            <a:pPr marL="0" lvl="0" indent="0">
              <a:spcBef>
                <a:spcPts val="1600"/>
              </a:spcBef>
              <a:spcAft>
                <a:spcPts val="0"/>
              </a:spcAft>
              <a:buNone/>
            </a:pPr>
            <a:r>
              <a:rPr lang="en" dirty="0" smtClean="0"/>
              <a:t>ESS</a:t>
            </a:r>
            <a:endParaRPr dirty="0"/>
          </a:p>
          <a:p>
            <a:pPr marL="0" lvl="0" indent="0">
              <a:spcBef>
                <a:spcPts val="1600"/>
              </a:spcBef>
              <a:spcAft>
                <a:spcPts val="1600"/>
              </a:spcAft>
              <a:buNone/>
            </a:pPr>
            <a:r>
              <a:rPr lang="en" sz="2000" dirty="0">
                <a:solidFill>
                  <a:schemeClr val="dk1"/>
                </a:solidFill>
                <a:highlight>
                  <a:srgbClr val="FFFFFF"/>
                </a:highlight>
              </a:rPr>
              <a:t>HS-ESS1-6 Apply scientific reasoning and evidence from ancient Earth materials, meteorites, and other planetary surfaces to construct an account of Earth’s formation and early history. </a:t>
            </a:r>
            <a:endParaRPr sz="2000" dirty="0"/>
          </a:p>
        </p:txBody>
      </p:sp>
      <p:pic>
        <p:nvPicPr>
          <p:cNvPr id="192" name="Shape 19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15975" y="1793300"/>
            <a:ext cx="4013100" cy="3009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Shape 197"/>
          <p:cNvSpPr txBox="1">
            <a:spLocks noGrp="1"/>
          </p:cNvSpPr>
          <p:nvPr>
            <p:ph type="title"/>
          </p:nvPr>
        </p:nvSpPr>
        <p:spPr>
          <a:xfrm>
            <a:off x="311700" y="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highlight>
                  <a:srgbClr val="FFFFFF"/>
                </a:highlight>
              </a:rPr>
              <a:t>MP.2 Reason abstractly and quantitatively.</a:t>
            </a:r>
            <a:endParaRPr sz="2400"/>
          </a:p>
        </p:txBody>
      </p:sp>
      <p:sp>
        <p:nvSpPr>
          <p:cNvPr id="198" name="Shape 198"/>
          <p:cNvSpPr txBox="1">
            <a:spLocks noGrp="1"/>
          </p:cNvSpPr>
          <p:nvPr>
            <p:ph type="body" idx="1"/>
          </p:nvPr>
        </p:nvSpPr>
        <p:spPr>
          <a:xfrm>
            <a:off x="578150" y="1152475"/>
            <a:ext cx="1983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None/>
            </a:pPr>
            <a:r>
              <a:rPr lang="en-US" dirty="0"/>
              <a:t>Where in science is this used?</a:t>
            </a:r>
          </a:p>
          <a:p>
            <a:pPr marL="0" lvl="0" indent="0">
              <a:spcBef>
                <a:spcPts val="1600"/>
              </a:spcBef>
              <a:spcAft>
                <a:spcPts val="0"/>
              </a:spcAft>
              <a:buNone/>
            </a:pPr>
            <a:r>
              <a:rPr lang="en" dirty="0" smtClean="0"/>
              <a:t>ESS</a:t>
            </a:r>
            <a:r>
              <a:rPr lang="en" dirty="0"/>
              <a:t>, ETS, LS, PS - virtually all Performance Expectations</a:t>
            </a:r>
            <a:endParaRPr dirty="0"/>
          </a:p>
          <a:p>
            <a:pPr marL="0" lvl="0" indent="0">
              <a:spcBef>
                <a:spcPts val="1600"/>
              </a:spcBef>
              <a:spcAft>
                <a:spcPts val="0"/>
              </a:spcAft>
              <a:buNone/>
            </a:pPr>
            <a:r>
              <a:rPr lang="en" dirty="0"/>
              <a:t>Do these practices look familiar”?</a:t>
            </a:r>
            <a:endParaRPr dirty="0"/>
          </a:p>
          <a:p>
            <a:pPr marL="0" lvl="0" indent="0">
              <a:spcBef>
                <a:spcPts val="160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>
              <a:spcBef>
                <a:spcPts val="1600"/>
              </a:spcBef>
              <a:spcAft>
                <a:spcPts val="1600"/>
              </a:spcAft>
              <a:buNone/>
            </a:pPr>
            <a:endParaRPr dirty="0"/>
          </a:p>
        </p:txBody>
      </p:sp>
      <p:pic>
        <p:nvPicPr>
          <p:cNvPr id="199" name="Shape 19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44300" y="572700"/>
            <a:ext cx="5688000" cy="4266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8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Shape 20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61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highlight>
                  <a:srgbClr val="FFFFFF"/>
                </a:highlight>
              </a:rPr>
              <a:t>MP.4 Model with mathematics. </a:t>
            </a:r>
            <a:endParaRPr sz="2400"/>
          </a:p>
        </p:txBody>
      </p:sp>
      <p:sp>
        <p:nvSpPr>
          <p:cNvPr id="205" name="Shape 205"/>
          <p:cNvSpPr txBox="1">
            <a:spLocks noGrp="1"/>
          </p:cNvSpPr>
          <p:nvPr>
            <p:ph type="body" idx="1"/>
          </p:nvPr>
        </p:nvSpPr>
        <p:spPr>
          <a:xfrm>
            <a:off x="174925" y="1152475"/>
            <a:ext cx="6462000" cy="3784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None/>
            </a:pPr>
            <a:r>
              <a:rPr lang="en-US" dirty="0"/>
              <a:t>Where in science is this used?</a:t>
            </a:r>
          </a:p>
          <a:p>
            <a:pPr marL="0" lvl="0" indent="0">
              <a:spcBef>
                <a:spcPts val="1600"/>
              </a:spcBef>
              <a:spcAft>
                <a:spcPts val="0"/>
              </a:spcAft>
              <a:buNone/>
            </a:pPr>
            <a:r>
              <a:rPr lang="en" dirty="0" smtClean="0"/>
              <a:t>ESS</a:t>
            </a:r>
            <a:r>
              <a:rPr lang="en" dirty="0"/>
              <a:t>, ETS, LS, PS - virtually every strand has at least one PE where students build and use mathematical models</a:t>
            </a:r>
            <a:endParaRPr dirty="0"/>
          </a:p>
          <a:p>
            <a:pPr marL="0" lvl="0" indent="0">
              <a:spcBef>
                <a:spcPts val="1600"/>
              </a:spcBef>
              <a:spcAft>
                <a:spcPts val="0"/>
              </a:spcAft>
              <a:buNone/>
            </a:pPr>
            <a:r>
              <a:rPr lang="en" dirty="0"/>
              <a:t>Example:</a:t>
            </a:r>
            <a:endParaRPr dirty="0"/>
          </a:p>
          <a:p>
            <a:pPr marL="0" lvl="0" indent="0">
              <a:spcBef>
                <a:spcPts val="1600"/>
              </a:spcBef>
              <a:spcAft>
                <a:spcPts val="1600"/>
              </a:spcAft>
              <a:buNone/>
            </a:pPr>
            <a:r>
              <a:rPr lang="en" sz="2400" dirty="0">
                <a:solidFill>
                  <a:schemeClr val="dk1"/>
                </a:solidFill>
                <a:highlight>
                  <a:srgbClr val="FFFFFF"/>
                </a:highlight>
              </a:rPr>
              <a:t>HS-PS1-4 Develop a model to illustrate that the release or absorption of energy from a chemical reaction system depends upon the changes in total bond energy. </a:t>
            </a:r>
            <a:endParaRPr sz="2400" dirty="0"/>
          </a:p>
        </p:txBody>
      </p:sp>
      <p:pic>
        <p:nvPicPr>
          <p:cNvPr id="206" name="Shape 20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73750" y="351700"/>
            <a:ext cx="2370250" cy="2370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7" name="Shape 20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408627" y="2618625"/>
            <a:ext cx="2735375" cy="19582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Shape 21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61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Grade 9 Common Investigation (portion)</a:t>
            </a:r>
            <a:endParaRPr/>
          </a:p>
        </p:txBody>
      </p:sp>
      <p:pic>
        <p:nvPicPr>
          <p:cNvPr id="213" name="Shape 213"/>
          <p:cNvPicPr preferRelativeResize="0"/>
          <p:nvPr/>
        </p:nvPicPr>
        <p:blipFill rotWithShape="1">
          <a:blip r:embed="rId3">
            <a:alphaModFix/>
          </a:blip>
          <a:srcRect l="12128" t="19787" r="26645" b="22355"/>
          <a:stretch/>
        </p:blipFill>
        <p:spPr>
          <a:xfrm>
            <a:off x="1157000" y="1152475"/>
            <a:ext cx="6419797" cy="3791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" name="Shape 218"/>
          <p:cNvPicPr preferRelativeResize="0"/>
          <p:nvPr/>
        </p:nvPicPr>
        <p:blipFill rotWithShape="1">
          <a:blip r:embed="rId3">
            <a:alphaModFix/>
          </a:blip>
          <a:srcRect l="19690" t="27149" r="19593" b="17158"/>
          <a:stretch/>
        </p:blipFill>
        <p:spPr>
          <a:xfrm>
            <a:off x="425550" y="158625"/>
            <a:ext cx="8382549" cy="48052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" name="Shape 223"/>
          <p:cNvPicPr preferRelativeResize="0"/>
          <p:nvPr/>
        </p:nvPicPr>
        <p:blipFill rotWithShape="1">
          <a:blip r:embed="rId3">
            <a:alphaModFix/>
          </a:blip>
          <a:srcRect l="19841" t="15785" r="19386" b="10380"/>
          <a:stretch/>
        </p:blipFill>
        <p:spPr>
          <a:xfrm>
            <a:off x="1131575" y="83975"/>
            <a:ext cx="6612824" cy="50212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" name="Shape 228"/>
          <p:cNvPicPr preferRelativeResize="0"/>
          <p:nvPr/>
        </p:nvPicPr>
        <p:blipFill rotWithShape="1">
          <a:blip r:embed="rId3">
            <a:alphaModFix/>
          </a:blip>
          <a:srcRect l="20070" t="19783" r="19386" b="29619"/>
          <a:stretch/>
        </p:blipFill>
        <p:spPr>
          <a:xfrm>
            <a:off x="167820" y="250598"/>
            <a:ext cx="8724257" cy="4556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Shape 7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3000" y="0"/>
            <a:ext cx="6858000" cy="5143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2" name="Shape 72"/>
          <p:cNvCxnSpPr/>
          <p:nvPr/>
        </p:nvCxnSpPr>
        <p:spPr>
          <a:xfrm flipH="1">
            <a:off x="3509650" y="1188850"/>
            <a:ext cx="5217000" cy="33198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</p:cxn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 txBox="1">
            <a:spLocks noGrp="1"/>
          </p:cNvSpPr>
          <p:nvPr>
            <p:ph type="title"/>
          </p:nvPr>
        </p:nvSpPr>
        <p:spPr>
          <a:xfrm>
            <a:off x="406550" y="436325"/>
            <a:ext cx="8520600" cy="71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Acronyms</a:t>
            </a:r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body" idx="1"/>
          </p:nvPr>
        </p:nvSpPr>
        <p:spPr>
          <a:xfrm>
            <a:off x="406550" y="1285250"/>
            <a:ext cx="87375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000000"/>
                </a:solidFill>
              </a:rPr>
              <a:t>NGSS - Next Generation Science Standards</a:t>
            </a:r>
            <a:endParaRPr sz="2400">
              <a:solidFill>
                <a:srgbClr val="000000"/>
              </a:solidFill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000000"/>
                </a:solidFill>
              </a:rPr>
              <a:t>PE - Performance Expectation</a:t>
            </a:r>
            <a:endParaRPr sz="2400">
              <a:solidFill>
                <a:srgbClr val="000000"/>
              </a:solidFill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000000"/>
                </a:solidFill>
              </a:rPr>
              <a:t>SEP - Science and Engineering Practice</a:t>
            </a:r>
            <a:endParaRPr sz="2400">
              <a:solidFill>
                <a:srgbClr val="000000"/>
              </a:solidFill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000000"/>
                </a:solidFill>
              </a:rPr>
              <a:t>CCC - Crosscutting Concept</a:t>
            </a:r>
            <a:endParaRPr sz="2400">
              <a:solidFill>
                <a:srgbClr val="000000"/>
              </a:solidFill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000000"/>
                </a:solidFill>
              </a:rPr>
              <a:t>LS - Life Science</a:t>
            </a:r>
            <a:endParaRPr sz="2400">
              <a:solidFill>
                <a:srgbClr val="000000"/>
              </a:solidFill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000000"/>
                </a:solidFill>
              </a:rPr>
              <a:t>PS - Physical Science (Chemistry and Physics)</a:t>
            </a:r>
            <a:endParaRPr sz="2400">
              <a:solidFill>
                <a:srgbClr val="000000"/>
              </a:solidFill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000000"/>
                </a:solidFill>
              </a:rPr>
              <a:t>ESS - Earth and Space Science</a:t>
            </a:r>
            <a:endParaRPr sz="2400">
              <a:solidFill>
                <a:srgbClr val="000000"/>
              </a:solidFill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000000"/>
                </a:solidFill>
              </a:rPr>
              <a:t>ETS - Engineering, Technology, and Applications of Science</a:t>
            </a:r>
            <a:endParaRPr sz="2400">
              <a:solidFill>
                <a:srgbClr val="000000"/>
              </a:solidFill>
            </a:endParaRPr>
          </a:p>
          <a:p>
            <a:pPr marL="0" lvl="0" indent="0">
              <a:spcBef>
                <a:spcPts val="0"/>
              </a:spcBef>
              <a:spcAft>
                <a:spcPts val="16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61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Next Generation Science Standards</a:t>
            </a:r>
            <a:endParaRPr/>
          </a:p>
        </p:txBody>
      </p:sp>
      <p:sp>
        <p:nvSpPr>
          <p:cNvPr id="84" name="Shape 8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84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b="1">
                <a:solidFill>
                  <a:schemeClr val="dk1"/>
                </a:solidFill>
              </a:rPr>
              <a:t>HS-LS2-4. 	Use mathematical representations to support claims for the cycling of matter and flow of energy among organisms in an ecosystem. </a:t>
            </a:r>
            <a:endParaRPr sz="2400" b="1">
              <a:solidFill>
                <a:schemeClr val="dk1"/>
              </a:solidFill>
            </a:endParaRPr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b="1">
              <a:solidFill>
                <a:schemeClr val="dk1"/>
              </a:solidFill>
            </a:endParaRPr>
          </a:p>
          <a:p>
            <a:pPr marL="0" lvl="0" indent="0" rtl="0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i="1">
                <a:solidFill>
                  <a:schemeClr val="dk1"/>
                </a:solidFill>
              </a:rPr>
              <a:t>Mathematics –</a:t>
            </a:r>
            <a:endParaRPr sz="2400" i="1">
              <a:solidFill>
                <a:schemeClr val="dk1"/>
              </a:solidFill>
            </a:endParaRPr>
          </a:p>
          <a:p>
            <a:pPr marL="0" lvl="0" indent="0" rtl="0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b="1">
                <a:solidFill>
                  <a:schemeClr val="dk1"/>
                </a:solidFill>
              </a:rPr>
              <a:t>MP.2         </a:t>
            </a:r>
            <a:r>
              <a:rPr lang="en" sz="2400">
                <a:solidFill>
                  <a:schemeClr val="dk1"/>
                </a:solidFill>
              </a:rPr>
              <a:t>Reason abstractly and quantitatively. (HS-LS2-4)</a:t>
            </a:r>
            <a:endParaRPr sz="2400">
              <a:solidFill>
                <a:schemeClr val="dk1"/>
              </a:solidFill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400" b="1">
                <a:solidFill>
                  <a:schemeClr val="dk1"/>
                </a:solidFill>
              </a:rPr>
              <a:t>MP.4         </a:t>
            </a:r>
            <a:r>
              <a:rPr lang="en" sz="2400">
                <a:solidFill>
                  <a:schemeClr val="dk1"/>
                </a:solidFill>
              </a:rPr>
              <a:t>Model with mathematics. (HS-LS2-4)</a:t>
            </a:r>
            <a:endParaRPr sz="2400">
              <a:solidFill>
                <a:schemeClr val="dk1"/>
              </a:solidFill>
            </a:endParaRPr>
          </a:p>
          <a:p>
            <a:pPr marL="0" lvl="0" indent="0">
              <a:spcBef>
                <a:spcPts val="0"/>
              </a:spcBef>
              <a:spcAft>
                <a:spcPts val="1600"/>
              </a:spcAft>
              <a:buNone/>
            </a:pPr>
            <a:r>
              <a:rPr lang="en" sz="2400" b="1">
                <a:solidFill>
                  <a:schemeClr val="dk1"/>
                </a:solidFill>
              </a:rPr>
              <a:t>N-Q.A.1-3 </a:t>
            </a:r>
            <a:r>
              <a:rPr lang="en" sz="2400">
                <a:solidFill>
                  <a:schemeClr val="dk1"/>
                </a:solidFill>
              </a:rPr>
              <a:t>Reason quantitatively and use units to solve problems. (HS-LS2-4)</a:t>
            </a:r>
            <a:endParaRPr sz="2400" b="1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Shape 8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46267" y="0"/>
            <a:ext cx="4997732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Shape 90"/>
          <p:cNvSpPr txBox="1">
            <a:spLocks noGrp="1"/>
          </p:cNvSpPr>
          <p:nvPr>
            <p:ph type="title"/>
          </p:nvPr>
        </p:nvSpPr>
        <p:spPr>
          <a:xfrm>
            <a:off x="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S&amp;M Connections</a:t>
            </a:r>
            <a:endParaRPr/>
          </a:p>
        </p:txBody>
      </p:sp>
      <p:sp>
        <p:nvSpPr>
          <p:cNvPr id="91" name="Shape 91"/>
          <p:cNvSpPr txBox="1">
            <a:spLocks noGrp="1"/>
          </p:cNvSpPr>
          <p:nvPr>
            <p:ph type="subTitle" idx="1"/>
          </p:nvPr>
        </p:nvSpPr>
        <p:spPr>
          <a:xfrm>
            <a:off x="296250" y="2715475"/>
            <a:ext cx="34527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We’re talking about Science and Mathematics </a:t>
            </a:r>
            <a:r>
              <a:rPr lang="en" dirty="0" smtClean="0"/>
              <a:t>– </a:t>
            </a: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 i="1" dirty="0" smtClean="0"/>
              <a:t>Keep </a:t>
            </a:r>
            <a:r>
              <a:rPr lang="en" i="1" dirty="0"/>
              <a:t>it Clean people!  :)</a:t>
            </a:r>
            <a:endParaRPr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61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Dan Meyer 3 Act Math Tasks</a:t>
            </a:r>
            <a:endParaRPr/>
          </a:p>
        </p:txBody>
      </p:sp>
      <p:sp>
        <p:nvSpPr>
          <p:cNvPr id="97" name="Shape 97"/>
          <p:cNvSpPr txBox="1">
            <a:spLocks noGrp="1"/>
          </p:cNvSpPr>
          <p:nvPr>
            <p:ph type="body" idx="1"/>
          </p:nvPr>
        </p:nvSpPr>
        <p:spPr>
          <a:xfrm>
            <a:off x="414825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/>
              <a:t>Observe a phenomenon</a:t>
            </a:r>
            <a:endParaRPr sz="2400" dirty="0"/>
          </a:p>
          <a:p>
            <a:pPr marL="457200" lvl="0" indent="-381000">
              <a:spcBef>
                <a:spcPts val="1600"/>
              </a:spcBef>
              <a:spcAft>
                <a:spcPts val="0"/>
              </a:spcAft>
              <a:buSzPts val="2400"/>
              <a:buChar char="●"/>
            </a:pPr>
            <a:r>
              <a:rPr lang="en" sz="2400" dirty="0"/>
              <a:t>Distill out mathematics</a:t>
            </a:r>
            <a:endParaRPr sz="2400" dirty="0"/>
          </a:p>
          <a:p>
            <a:pPr marL="457200" lvl="0" indent="-381000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 dirty="0"/>
              <a:t>Do the mathematics</a:t>
            </a:r>
            <a:endParaRPr sz="2400" dirty="0"/>
          </a:p>
          <a:p>
            <a:pPr marL="457200" lvl="0" indent="-381000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 dirty="0"/>
              <a:t>Put the numbers back in context  - </a:t>
            </a:r>
            <a:endParaRPr sz="2400" dirty="0"/>
          </a:p>
          <a:p>
            <a:pPr marL="0" lvl="0" indent="0" algn="ctr">
              <a:spcBef>
                <a:spcPts val="1600"/>
              </a:spcBef>
              <a:spcAft>
                <a:spcPts val="0"/>
              </a:spcAft>
              <a:buNone/>
            </a:pPr>
            <a:r>
              <a:rPr lang="en" sz="2400" dirty="0"/>
              <a:t>THIS IS SCIENCE!</a:t>
            </a:r>
            <a:endParaRPr sz="2400" dirty="0"/>
          </a:p>
          <a:p>
            <a:pPr marL="0" lvl="0" indent="0">
              <a:spcBef>
                <a:spcPts val="1600"/>
              </a:spcBef>
              <a:spcAft>
                <a:spcPts val="1600"/>
              </a:spcAft>
              <a:buNone/>
            </a:pPr>
            <a:endParaRPr dirty="0"/>
          </a:p>
        </p:txBody>
      </p:sp>
      <p:pic>
        <p:nvPicPr>
          <p:cNvPr id="98" name="Shape 9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81613" y="3238500"/>
            <a:ext cx="3762375" cy="1905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Shape 99"/>
          <p:cNvPicPr preferRelativeResize="0"/>
          <p:nvPr/>
        </p:nvPicPr>
        <p:blipFill rotWithShape="1">
          <a:blip r:embed="rId4">
            <a:alphaModFix/>
          </a:blip>
          <a:srcRect l="6463" r="7817" b="4085"/>
          <a:stretch/>
        </p:blipFill>
        <p:spPr>
          <a:xfrm>
            <a:off x="5711406" y="331305"/>
            <a:ext cx="3225175" cy="2706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 txBox="1">
            <a:spLocks noGrp="1"/>
          </p:cNvSpPr>
          <p:nvPr>
            <p:ph type="title"/>
          </p:nvPr>
        </p:nvSpPr>
        <p:spPr>
          <a:xfrm>
            <a:off x="311700" y="255325"/>
            <a:ext cx="8520600" cy="800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highlight>
                  <a:srgbClr val="FFFFFF"/>
                </a:highlight>
              </a:rPr>
              <a:t>A-CED.1 Create equations and inequalities in one variable including ones with absolute value and use them to solve problems</a:t>
            </a:r>
            <a:endParaRPr sz="2200"/>
          </a:p>
        </p:txBody>
      </p:sp>
      <p:sp>
        <p:nvSpPr>
          <p:cNvPr id="105" name="Shape 105"/>
          <p:cNvSpPr txBox="1">
            <a:spLocks noGrp="1"/>
          </p:cNvSpPr>
          <p:nvPr>
            <p:ph type="body" idx="1"/>
          </p:nvPr>
        </p:nvSpPr>
        <p:spPr>
          <a:xfrm>
            <a:off x="311700" y="1568275"/>
            <a:ext cx="4924500" cy="340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/>
              <a:t>Where in science is this used?</a:t>
            </a:r>
            <a:endParaRPr sz="2400" dirty="0"/>
          </a:p>
          <a:p>
            <a:pPr marL="457200" lvl="0" indent="-381000">
              <a:spcBef>
                <a:spcPts val="1600"/>
              </a:spcBef>
              <a:spcAft>
                <a:spcPts val="0"/>
              </a:spcAft>
              <a:buSzPts val="2400"/>
              <a:buChar char="●"/>
            </a:pPr>
            <a:r>
              <a:rPr lang="en" sz="2400" dirty="0"/>
              <a:t>Physical Science (PS)</a:t>
            </a:r>
            <a:endParaRPr sz="2400" dirty="0"/>
          </a:p>
          <a:p>
            <a:pPr marL="457200" lvl="0" indent="-381000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 dirty="0"/>
              <a:t>Most likely Physics</a:t>
            </a:r>
            <a:endParaRPr sz="2400" dirty="0"/>
          </a:p>
          <a:p>
            <a:pPr marL="457200" lvl="0" indent="-381000"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" sz="2400" dirty="0"/>
              <a:t>Examination of Newton’s Laws of Motion (force, mass, acceleration, momentum, velocity, speed)</a:t>
            </a:r>
            <a:endParaRPr sz="2400" dirty="0"/>
          </a:p>
          <a:p>
            <a:pPr marL="0" lvl="0" indent="0">
              <a:spcBef>
                <a:spcPts val="160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>
              <a:spcBef>
                <a:spcPts val="1600"/>
              </a:spcBef>
              <a:spcAft>
                <a:spcPts val="1600"/>
              </a:spcAft>
              <a:buNone/>
            </a:pPr>
            <a:endParaRPr dirty="0"/>
          </a:p>
        </p:txBody>
      </p:sp>
      <p:pic>
        <p:nvPicPr>
          <p:cNvPr id="106" name="Shape 10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36200" y="2068100"/>
            <a:ext cx="3603002" cy="20266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993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highlight>
                  <a:srgbClr val="FFFFFF"/>
                </a:highlight>
              </a:rPr>
              <a:t>A-CED.2 Create equations in two or more variables to represent relationships between quantities; graph equations on coordinate axes with labels and scales.</a:t>
            </a:r>
            <a:endParaRPr sz="2000"/>
          </a:p>
        </p:txBody>
      </p:sp>
      <p:sp>
        <p:nvSpPr>
          <p:cNvPr id="112" name="Shape 112"/>
          <p:cNvSpPr txBox="1">
            <a:spLocks noGrp="1"/>
          </p:cNvSpPr>
          <p:nvPr>
            <p:ph type="body" idx="1"/>
          </p:nvPr>
        </p:nvSpPr>
        <p:spPr>
          <a:xfrm>
            <a:off x="311700" y="1727100"/>
            <a:ext cx="50028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smtClean="0"/>
              <a:t>Where in science is this used?</a:t>
            </a:r>
            <a:endParaRPr dirty="0"/>
          </a:p>
          <a:p>
            <a:pPr marL="0" lvl="0" indent="0">
              <a:spcBef>
                <a:spcPts val="1600"/>
              </a:spcBef>
              <a:spcAft>
                <a:spcPts val="0"/>
              </a:spcAft>
              <a:buNone/>
            </a:pPr>
            <a:r>
              <a:rPr lang="en" dirty="0"/>
              <a:t>PS and ESS</a:t>
            </a:r>
            <a:endParaRPr dirty="0"/>
          </a:p>
          <a:p>
            <a:pPr marL="0" lvl="0" indent="0">
              <a:spcBef>
                <a:spcPts val="1600"/>
              </a:spcBef>
              <a:spcAft>
                <a:spcPts val="0"/>
              </a:spcAft>
              <a:buNone/>
            </a:pPr>
            <a:r>
              <a:rPr lang="en" dirty="0"/>
              <a:t>Physical Science and Earth and Space Science</a:t>
            </a:r>
            <a:endParaRPr dirty="0"/>
          </a:p>
          <a:p>
            <a:pPr marL="0" lvl="0" indent="0">
              <a:spcBef>
                <a:spcPts val="1600"/>
              </a:spcBef>
              <a:spcAft>
                <a:spcPts val="0"/>
              </a:spcAft>
              <a:buNone/>
            </a:pPr>
            <a:r>
              <a:rPr lang="en" dirty="0"/>
              <a:t>Newton’s Laws of Motion</a:t>
            </a:r>
            <a:endParaRPr dirty="0"/>
          </a:p>
          <a:p>
            <a:pPr marL="0" lvl="0" indent="0">
              <a:spcBef>
                <a:spcPts val="1600"/>
              </a:spcBef>
              <a:spcAft>
                <a:spcPts val="0"/>
              </a:spcAft>
              <a:buNone/>
            </a:pPr>
            <a:r>
              <a:rPr lang="en" dirty="0"/>
              <a:t>Astronomical light and motion of objects</a:t>
            </a:r>
            <a:endParaRPr dirty="0"/>
          </a:p>
          <a:p>
            <a:pPr marL="0" lvl="0" indent="0">
              <a:spcBef>
                <a:spcPts val="1600"/>
              </a:spcBef>
              <a:spcAft>
                <a:spcPts val="1600"/>
              </a:spcAft>
              <a:buNone/>
            </a:pPr>
            <a:endParaRPr dirty="0"/>
          </a:p>
        </p:txBody>
      </p:sp>
      <p:pic>
        <p:nvPicPr>
          <p:cNvPr id="113" name="Shape 1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14500" y="2215650"/>
            <a:ext cx="3524699" cy="19989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Paperback">
  <a:themeElements>
    <a:clrScheme name="Paperback">
      <a:dk1>
        <a:srgbClr val="000000"/>
      </a:dk1>
      <a:lt1>
        <a:srgbClr val="FFFFFF"/>
      </a:lt1>
      <a:dk2>
        <a:srgbClr val="00695C"/>
      </a:dk2>
      <a:lt2>
        <a:srgbClr val="26A69A"/>
      </a:lt2>
      <a:accent1>
        <a:srgbClr val="FFFBF0"/>
      </a:accent1>
      <a:accent2>
        <a:srgbClr val="B7B7B7"/>
      </a:accent2>
      <a:accent3>
        <a:srgbClr val="FB8C00"/>
      </a:accent3>
      <a:accent4>
        <a:srgbClr val="80CBC4"/>
      </a:accent4>
      <a:accent5>
        <a:srgbClr val="AF4345"/>
      </a:accent5>
      <a:accent6>
        <a:srgbClr val="F58F8F"/>
      </a:accent6>
      <a:hlink>
        <a:srgbClr val="AF4345"/>
      </a:hlink>
      <a:folHlink>
        <a:srgbClr val="AF434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1113</Words>
  <Application>Microsoft Office PowerPoint</Application>
  <PresentationFormat>On-screen Show (16:9)</PresentationFormat>
  <Paragraphs>126</Paragraphs>
  <Slides>27</Slides>
  <Notes>27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0" baseType="lpstr">
      <vt:lpstr>Arial</vt:lpstr>
      <vt:lpstr>Old Standard TT</vt:lpstr>
      <vt:lpstr>Paperback</vt:lpstr>
      <vt:lpstr>Analyzing Floods: Putting the M in STEM</vt:lpstr>
      <vt:lpstr>Objectives</vt:lpstr>
      <vt:lpstr>PowerPoint Presentation</vt:lpstr>
      <vt:lpstr>Acronyms</vt:lpstr>
      <vt:lpstr>Next Generation Science Standards</vt:lpstr>
      <vt:lpstr>S&amp;M Connections</vt:lpstr>
      <vt:lpstr>Dan Meyer 3 Act Math Tasks</vt:lpstr>
      <vt:lpstr>A-CED.1 Create equations and inequalities in one variable including ones with absolute value and use them to solve problems</vt:lpstr>
      <vt:lpstr>A-CED.2 Create equations in two or more variables to represent relationships between quantities; graph equations on coordinate axes with labels and scales.</vt:lpstr>
      <vt:lpstr>A-CED.4 Rearrange formulas to highlight a quantity of interest, using the same reasoning as in solving equations</vt:lpstr>
      <vt:lpstr>F-IF.5 Relate the domain of a function to its graph and, where applicable, to the quantitative relationship it describes</vt:lpstr>
      <vt:lpstr>Mathematical Relationship? What??!!!!</vt:lpstr>
      <vt:lpstr>Testing the Model</vt:lpstr>
      <vt:lpstr>Your Bruno Mars Obsession would change your bank account!</vt:lpstr>
      <vt:lpstr>BUT your Bruno Mars Obsession also has its perks!</vt:lpstr>
      <vt:lpstr>A-SSE.1.1-b Interpret expressions that represent a quantity in terms of its context.</vt:lpstr>
      <vt:lpstr>F-BF.1.a-c Write a function that describes a relationship between two quantities.  F-IF.1.a-e Graph functions expressed symbolically and show key features of the graph, by hand in simple cases and using technology for more complicated cases.</vt:lpstr>
      <vt:lpstr>F-IF.7.a-e Graph functions expressed symbolically and show key features of the graph, by in hand in simple cases and using technology for more complicated cases</vt:lpstr>
      <vt:lpstr>N-Q.1-3 Reason quantitatively and use units to solve problems.</vt:lpstr>
      <vt:lpstr>S-ID.1 Represent data with plots on the real number line (dot plots, histograms, and box plots).</vt:lpstr>
      <vt:lpstr>S-ID.6 Represent data on two quantitative variables on a scatter plot, and describe how those variables are related</vt:lpstr>
      <vt:lpstr>MP.2 Reason abstractly and quantitatively.</vt:lpstr>
      <vt:lpstr>MP.4 Model with mathematics. </vt:lpstr>
      <vt:lpstr>Grade 9 Common Investigation (portion)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Analyzing Floods: Putting the M in STEM</dc:title>
  <cp:lastModifiedBy>Conference Center</cp:lastModifiedBy>
  <cp:revision>1</cp:revision>
  <dcterms:modified xsi:type="dcterms:W3CDTF">2018-02-24T16:44:05Z</dcterms:modified>
</cp:coreProperties>
</file>